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Corbel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h5be+LGk4GpuRhNLn9DZQQjxIZ2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Corbel-bold.fntdata"/><Relationship Id="rId16" Type="http://schemas.openxmlformats.org/officeDocument/2006/relationships/font" Target="fonts/Corbel-regular.fntdata"/><Relationship Id="rId5" Type="http://schemas.openxmlformats.org/officeDocument/2006/relationships/slide" Target="slides/slide1.xml"/><Relationship Id="rId19" Type="http://schemas.openxmlformats.org/officeDocument/2006/relationships/font" Target="fonts/Corbel-boldItalic.fntdata"/><Relationship Id="rId6" Type="http://schemas.openxmlformats.org/officeDocument/2006/relationships/slide" Target="slides/slide2.xml"/><Relationship Id="rId18" Type="http://schemas.openxmlformats.org/officeDocument/2006/relationships/font" Target="fonts/Corbel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5390d0ad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85390d0ad9_0_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85390d0ad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385390d0ad9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13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0" name="Google Shape;20;p13"/>
            <p:cNvSpPr/>
            <p:nvPr/>
          </p:nvSpPr>
          <p:spPr>
            <a:xfrm>
              <a:off x="3367088" y="-4763"/>
              <a:ext cx="1063625" cy="2782888"/>
            </a:xfrm>
            <a:custGeom>
              <a:rect b="b" l="l" r="r" t="t"/>
              <a:pathLst>
                <a:path extrusionOk="0" h="1753" w="670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Google Shape;21;p13"/>
            <p:cNvSpPr/>
            <p:nvPr/>
          </p:nvSpPr>
          <p:spPr>
            <a:xfrm>
              <a:off x="2928938" y="-4763"/>
              <a:ext cx="1035050" cy="2673350"/>
            </a:xfrm>
            <a:custGeom>
              <a:rect b="b" l="l" r="r" t="t"/>
              <a:pathLst>
                <a:path extrusionOk="0" h="1684" w="652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2" name="Google Shape;22;p13"/>
            <p:cNvSpPr/>
            <p:nvPr/>
          </p:nvSpPr>
          <p:spPr>
            <a:xfrm>
              <a:off x="2928938" y="2582862"/>
              <a:ext cx="2693987" cy="4275138"/>
            </a:xfrm>
            <a:custGeom>
              <a:rect b="b" l="l" r="r" t="t"/>
              <a:pathLst>
                <a:path extrusionOk="0" h="2693" w="1697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3" name="Google Shape;23;p13"/>
            <p:cNvSpPr/>
            <p:nvPr/>
          </p:nvSpPr>
          <p:spPr>
            <a:xfrm>
              <a:off x="3371850" y="2692400"/>
              <a:ext cx="3332162" cy="4165600"/>
            </a:xfrm>
            <a:custGeom>
              <a:rect b="b" l="l" r="r" t="t"/>
              <a:pathLst>
                <a:path extrusionOk="0" h="2624" w="2099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24" name="Google Shape;24;p13"/>
            <p:cNvSpPr/>
            <p:nvPr/>
          </p:nvSpPr>
          <p:spPr>
            <a:xfrm>
              <a:off x="3367088" y="2687637"/>
              <a:ext cx="4576762" cy="4170363"/>
            </a:xfrm>
            <a:custGeom>
              <a:rect b="b" l="l" r="r" t="t"/>
              <a:pathLst>
                <a:path extrusionOk="0" h="2627" w="2883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25" name="Google Shape;25;p13"/>
            <p:cNvSpPr/>
            <p:nvPr/>
          </p:nvSpPr>
          <p:spPr>
            <a:xfrm>
              <a:off x="2928938" y="2578100"/>
              <a:ext cx="3584575" cy="4279900"/>
            </a:xfrm>
            <a:custGeom>
              <a:rect b="b" l="l" r="r" t="t"/>
              <a:pathLst>
                <a:path extrusionOk="0" h="2696" w="2258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6" name="Google Shape;26;p13"/>
          <p:cNvSpPr txBox="1"/>
          <p:nvPr>
            <p:ph type="ctrTitle"/>
          </p:nvPr>
        </p:nvSpPr>
        <p:spPr>
          <a:xfrm>
            <a:off x="2928401" y="1380068"/>
            <a:ext cx="8574622" cy="26161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rbel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" type="subTitle"/>
          </p:nvPr>
        </p:nvSpPr>
        <p:spPr>
          <a:xfrm>
            <a:off x="4515377" y="3996267"/>
            <a:ext cx="6987645" cy="1388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420"/>
              </a:spcBef>
              <a:spcAft>
                <a:spcPts val="0"/>
              </a:spcAft>
              <a:buSzPts val="3045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9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261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23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203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13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1" type="ftr"/>
          </p:nvPr>
        </p:nvSpPr>
        <p:spPr>
          <a:xfrm>
            <a:off x="5332412" y="5883275"/>
            <a:ext cx="4324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3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type="title"/>
          </p:nvPr>
        </p:nvSpPr>
        <p:spPr>
          <a:xfrm>
            <a:off x="1484311" y="4732865"/>
            <a:ext cx="10018711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/>
          <p:nvPr>
            <p:ph idx="2" type="pic"/>
          </p:nvPr>
        </p:nvSpPr>
        <p:spPr>
          <a:xfrm>
            <a:off x="2386012" y="932112"/>
            <a:ext cx="8225944" cy="3164976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1484311" y="5299603"/>
            <a:ext cx="10018711" cy="493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280"/>
              </a:spcBef>
              <a:spcAft>
                <a:spcPts val="0"/>
              </a:spcAft>
              <a:buSzPts val="2030"/>
              <a:buNone/>
              <a:defRPr sz="1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/>
        </p:txBody>
      </p:sp>
      <p:sp>
        <p:nvSpPr>
          <p:cNvPr id="86" name="Google Shape;86;p22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type="title"/>
          </p:nvPr>
        </p:nvSpPr>
        <p:spPr>
          <a:xfrm>
            <a:off x="1484312" y="685800"/>
            <a:ext cx="100187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1484312" y="4343400"/>
            <a:ext cx="10018713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i="0" lang="es-ES" sz="8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“</a:t>
            </a:r>
            <a:endParaRPr/>
          </a:p>
        </p:txBody>
      </p:sp>
      <p:sp>
        <p:nvSpPr>
          <p:cNvPr id="97" name="Google Shape;97;p2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i="0" lang="es-ES" sz="8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”</a:t>
            </a:r>
            <a:endParaRPr/>
          </a:p>
        </p:txBody>
      </p:sp>
      <p:sp>
        <p:nvSpPr>
          <p:cNvPr id="98" name="Google Shape;98;p24"/>
          <p:cNvSpPr txBox="1"/>
          <p:nvPr>
            <p:ph type="title"/>
          </p:nvPr>
        </p:nvSpPr>
        <p:spPr>
          <a:xfrm>
            <a:off x="2208212" y="685800"/>
            <a:ext cx="8990012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1" type="body"/>
          </p:nvPr>
        </p:nvSpPr>
        <p:spPr>
          <a:xfrm>
            <a:off x="2436811" y="3428999"/>
            <a:ext cx="8532815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2610"/>
              <a:buFont typeface="Corbel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900"/>
              <a:buFont typeface="Corbel"/>
              <a:buNone/>
              <a:defRPr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610"/>
              <a:buFont typeface="Corbel"/>
              <a:buNone/>
              <a:defRPr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320"/>
              <a:buFont typeface="Corbel"/>
              <a:buNone/>
              <a:defRPr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Font typeface="Corbel"/>
              <a:buNone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00" name="Google Shape;100;p24"/>
          <p:cNvSpPr txBox="1"/>
          <p:nvPr>
            <p:ph idx="2" type="body"/>
          </p:nvPr>
        </p:nvSpPr>
        <p:spPr>
          <a:xfrm>
            <a:off x="1484311" y="4343400"/>
            <a:ext cx="10018711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1" name="Google Shape;101;p24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4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4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5"/>
          <p:cNvSpPr txBox="1"/>
          <p:nvPr>
            <p:ph type="title"/>
          </p:nvPr>
        </p:nvSpPr>
        <p:spPr>
          <a:xfrm>
            <a:off x="1484313" y="3308581"/>
            <a:ext cx="10018709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5"/>
          <p:cNvSpPr txBox="1"/>
          <p:nvPr>
            <p:ph idx="1" type="body"/>
          </p:nvPr>
        </p:nvSpPr>
        <p:spPr>
          <a:xfrm>
            <a:off x="1484312" y="4777381"/>
            <a:ext cx="10018710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7" name="Google Shape;107;p25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5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5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Name Card">
  <p:cSld name="Quote Name Card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i="0" lang="es-ES" sz="8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“</a:t>
            </a:r>
            <a:endParaRPr/>
          </a:p>
        </p:txBody>
      </p:sp>
      <p:sp>
        <p:nvSpPr>
          <p:cNvPr id="112" name="Google Shape;112;p26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i="0" lang="es-ES" sz="8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”</a:t>
            </a:r>
            <a:endParaRPr/>
          </a:p>
        </p:txBody>
      </p:sp>
      <p:sp>
        <p:nvSpPr>
          <p:cNvPr id="113" name="Google Shape;113;p26"/>
          <p:cNvSpPr txBox="1"/>
          <p:nvPr>
            <p:ph type="title"/>
          </p:nvPr>
        </p:nvSpPr>
        <p:spPr>
          <a:xfrm>
            <a:off x="2208212" y="685800"/>
            <a:ext cx="8990012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1484313" y="3886200"/>
            <a:ext cx="10018710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480"/>
              </a:spcBef>
              <a:spcAft>
                <a:spcPts val="0"/>
              </a:spcAft>
              <a:buSzPts val="3480"/>
              <a:buNone/>
              <a:defRPr b="0" sz="2400" cap="none">
                <a:solidFill>
                  <a:schemeClr val="dk1"/>
                </a:solidFill>
              </a:defRPr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15" name="Google Shape;115;p26"/>
          <p:cNvSpPr txBox="1"/>
          <p:nvPr>
            <p:ph idx="2" type="body"/>
          </p:nvPr>
        </p:nvSpPr>
        <p:spPr>
          <a:xfrm>
            <a:off x="1484312" y="4775200"/>
            <a:ext cx="10018710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360"/>
              </a:spcBef>
              <a:spcAft>
                <a:spcPts val="0"/>
              </a:spcAft>
              <a:buSzPts val="261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6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6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ue or False">
  <p:cSld name="True or False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/>
          <p:nvPr>
            <p:ph type="title"/>
          </p:nvPr>
        </p:nvSpPr>
        <p:spPr>
          <a:xfrm>
            <a:off x="1484313" y="685800"/>
            <a:ext cx="10018712" cy="27273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7"/>
          <p:cNvSpPr txBox="1"/>
          <p:nvPr>
            <p:ph idx="1" type="body"/>
          </p:nvPr>
        </p:nvSpPr>
        <p:spPr>
          <a:xfrm>
            <a:off x="1484312" y="3505200"/>
            <a:ext cx="10018713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4060"/>
              <a:buNone/>
              <a:defRPr b="0" sz="2800" cap="none">
                <a:solidFill>
                  <a:schemeClr val="dk1"/>
                </a:solidFill>
              </a:defRPr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22" name="Google Shape;122;p27"/>
          <p:cNvSpPr txBox="1"/>
          <p:nvPr>
            <p:ph idx="2" type="body"/>
          </p:nvPr>
        </p:nvSpPr>
        <p:spPr>
          <a:xfrm>
            <a:off x="1484311" y="4343400"/>
            <a:ext cx="10018713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261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27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7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8"/>
          <p:cNvSpPr txBox="1"/>
          <p:nvPr>
            <p:ph idx="1" type="body"/>
          </p:nvPr>
        </p:nvSpPr>
        <p:spPr>
          <a:xfrm rot="5400000">
            <a:off x="4931566" y="-780257"/>
            <a:ext cx="3124201" cy="1001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29" name="Google Shape;129;p28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8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8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 rot="5400000">
            <a:off x="8065140" y="2353316"/>
            <a:ext cx="5105400" cy="17703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 rot="5400000">
            <a:off x="2941483" y="-771371"/>
            <a:ext cx="5105400" cy="8019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35" name="Google Shape;135;p29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9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9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" type="body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4"/>
          <p:cNvSpPr txBox="1"/>
          <p:nvPr>
            <p:ph idx="12" type="sldNum"/>
          </p:nvPr>
        </p:nvSpPr>
        <p:spPr>
          <a:xfrm>
            <a:off x="10951856" y="5867131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 txBox="1"/>
          <p:nvPr>
            <p:ph type="title"/>
          </p:nvPr>
        </p:nvSpPr>
        <p:spPr>
          <a:xfrm>
            <a:off x="2572279" y="2666999"/>
            <a:ext cx="8930747" cy="211038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" type="body"/>
          </p:nvPr>
        </p:nvSpPr>
        <p:spPr>
          <a:xfrm>
            <a:off x="2572278" y="4777381"/>
            <a:ext cx="893074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15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" type="body"/>
          </p:nvPr>
        </p:nvSpPr>
        <p:spPr>
          <a:xfrm>
            <a:off x="1484312" y="2666999"/>
            <a:ext cx="4895055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46" name="Google Shape;46;p16"/>
          <p:cNvSpPr txBox="1"/>
          <p:nvPr>
            <p:ph idx="2" type="body"/>
          </p:nvPr>
        </p:nvSpPr>
        <p:spPr>
          <a:xfrm>
            <a:off x="6607967" y="2667000"/>
            <a:ext cx="4895056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47" name="Google Shape;47;p16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" type="body"/>
          </p:nvPr>
        </p:nvSpPr>
        <p:spPr>
          <a:xfrm>
            <a:off x="1772179" y="2658533"/>
            <a:ext cx="460718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4060"/>
              <a:buNone/>
              <a:defRPr b="0" sz="2800">
                <a:solidFill>
                  <a:srgbClr val="1186C3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9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61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320"/>
              <a:buNone/>
              <a:defRPr b="1" sz="1600"/>
            </a:lvl9pPr>
          </a:lstStyle>
          <a:p/>
        </p:txBody>
      </p:sp>
      <p:sp>
        <p:nvSpPr>
          <p:cNvPr id="53" name="Google Shape;53;p17"/>
          <p:cNvSpPr txBox="1"/>
          <p:nvPr>
            <p:ph idx="2" type="body"/>
          </p:nvPr>
        </p:nvSpPr>
        <p:spPr>
          <a:xfrm>
            <a:off x="1484311" y="3335337"/>
            <a:ext cx="4895056" cy="2455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54" name="Google Shape;54;p17"/>
          <p:cNvSpPr txBox="1"/>
          <p:nvPr>
            <p:ph idx="3" type="body"/>
          </p:nvPr>
        </p:nvSpPr>
        <p:spPr>
          <a:xfrm>
            <a:off x="6880487" y="2667000"/>
            <a:ext cx="462253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4060"/>
              <a:buNone/>
              <a:defRPr b="0" sz="2800">
                <a:solidFill>
                  <a:srgbClr val="1186C3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9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61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320"/>
              <a:buNone/>
              <a:defRPr b="1" sz="1600"/>
            </a:lvl9pPr>
          </a:lstStyle>
          <a:p/>
        </p:txBody>
      </p:sp>
      <p:sp>
        <p:nvSpPr>
          <p:cNvPr id="55" name="Google Shape;55;p17"/>
          <p:cNvSpPr txBox="1"/>
          <p:nvPr>
            <p:ph idx="4" type="body"/>
          </p:nvPr>
        </p:nvSpPr>
        <p:spPr>
          <a:xfrm>
            <a:off x="6607967" y="3335337"/>
            <a:ext cx="4895056" cy="2455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56" name="Google Shape;56;p17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8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9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1484312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>
            <a:off x="5262033" y="685799"/>
            <a:ext cx="6240990" cy="5105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12750" lvl="0" marL="457200" algn="l">
              <a:spcBef>
                <a:spcPts val="400"/>
              </a:spcBef>
              <a:spcAft>
                <a:spcPts val="0"/>
              </a:spcAft>
              <a:buSzPts val="2900"/>
              <a:buChar char="•"/>
              <a:defRPr sz="2000"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 sz="1800"/>
            </a:lvl2pPr>
            <a:lvl3pPr indent="-375919" lvl="2" marL="13716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3pPr>
            <a:lvl4pPr indent="-357505" lvl="3" marL="18288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4pPr>
            <a:lvl5pPr indent="-357504" lvl="4" marL="22860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5pPr>
            <a:lvl6pPr indent="-357504" lvl="5" marL="27432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6pPr>
            <a:lvl7pPr indent="-357504" lvl="6" marL="32004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7pPr>
            <a:lvl8pPr indent="-357504" lvl="7" marL="3657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8pPr>
            <a:lvl9pPr indent="-357504" lvl="8" marL="4114800" algn="l">
              <a:spcBef>
                <a:spcPts val="600"/>
              </a:spcBef>
              <a:spcAft>
                <a:spcPts val="600"/>
              </a:spcAft>
              <a:buSzPts val="2030"/>
              <a:buChar char="•"/>
              <a:defRPr sz="1400"/>
            </a:lvl9pPr>
          </a:lstStyle>
          <a:p/>
        </p:txBody>
      </p:sp>
      <p:sp>
        <p:nvSpPr>
          <p:cNvPr id="71" name="Google Shape;71;p20"/>
          <p:cNvSpPr txBox="1"/>
          <p:nvPr>
            <p:ph idx="2" type="body"/>
          </p:nvPr>
        </p:nvSpPr>
        <p:spPr>
          <a:xfrm>
            <a:off x="1484312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320"/>
              </a:spcBef>
              <a:spcAft>
                <a:spcPts val="0"/>
              </a:spcAft>
              <a:buSzPts val="232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/>
        </p:txBody>
      </p:sp>
      <p:sp>
        <p:nvSpPr>
          <p:cNvPr id="72" name="Google Shape;72;p20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/>
          <p:nvPr>
            <p:ph type="title"/>
          </p:nvPr>
        </p:nvSpPr>
        <p:spPr>
          <a:xfrm>
            <a:off x="1482724" y="1752599"/>
            <a:ext cx="542615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1"/>
          <p:cNvSpPr/>
          <p:nvPr>
            <p:ph idx="2" type="pic"/>
          </p:nvPr>
        </p:nvSpPr>
        <p:spPr>
          <a:xfrm>
            <a:off x="7594682" y="914400"/>
            <a:ext cx="3280974" cy="4572000"/>
          </a:xfrm>
          <a:prstGeom prst="roundRect">
            <a:avLst>
              <a:gd fmla="val 428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21"/>
          <p:cNvSpPr txBox="1"/>
          <p:nvPr>
            <p:ph idx="1" type="body"/>
          </p:nvPr>
        </p:nvSpPr>
        <p:spPr>
          <a:xfrm>
            <a:off x="1482724" y="3124199"/>
            <a:ext cx="5426158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2610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/>
        </p:txBody>
      </p:sp>
      <p:sp>
        <p:nvSpPr>
          <p:cNvPr id="79" name="Google Shape;79;p21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2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7" name="Google Shape;7;p12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" name="Google Shape;8;p12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9" name="Google Shape;9;p12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" name="Google Shape;10;p12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11" name="Google Shape;11;p12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12" name="Google Shape;12;p12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3" name="Google Shape;13;p12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 i="0" sz="4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" type="body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4958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1186C3"/>
              </a:buClr>
              <a:buSzPts val="348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412750" lvl="1" marL="9144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9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94335" lvl="2" marL="13716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61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75919" lvl="3" marL="18288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7504" lvl="4" marL="22860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7504" lvl="5" marL="27432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57504" lvl="6" marL="32004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57504" lvl="7" marL="3657600" marR="0" rtl="0" algn="l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57504" lvl="8" marL="4114800" marR="0" rtl="0" algn="l">
              <a:spcBef>
                <a:spcPts val="600"/>
              </a:spcBef>
              <a:spcAft>
                <a:spcPts val="600"/>
              </a:spcAft>
              <a:buClr>
                <a:srgbClr val="1186C3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5" name="Google Shape;15;p12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6" name="Google Shape;16;p12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7" name="Google Shape;17;p12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jpg"/><Relationship Id="rId4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7" Type="http://schemas.openxmlformats.org/officeDocument/2006/relationships/image" Target="../media/image9.jpg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"/>
          <p:cNvSpPr txBox="1"/>
          <p:nvPr>
            <p:ph type="ctrTitle"/>
          </p:nvPr>
        </p:nvSpPr>
        <p:spPr>
          <a:xfrm>
            <a:off x="2928401" y="1380068"/>
            <a:ext cx="8574622" cy="26161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rbel"/>
              <a:buNone/>
            </a:pPr>
            <a:r>
              <a:rPr lang="es-ES"/>
              <a:t>Finnwey</a:t>
            </a:r>
            <a:endParaRPr/>
          </a:p>
        </p:txBody>
      </p:sp>
      <p:sp>
        <p:nvSpPr>
          <p:cNvPr id="143" name="Google Shape;143;p1"/>
          <p:cNvSpPr txBox="1"/>
          <p:nvPr>
            <p:ph idx="1" type="subTitle"/>
          </p:nvPr>
        </p:nvSpPr>
        <p:spPr>
          <a:xfrm>
            <a:off x="4515377" y="3996267"/>
            <a:ext cx="6987645" cy="1388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3045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0"/>
          <p:cNvSpPr txBox="1"/>
          <p:nvPr>
            <p:ph type="title"/>
          </p:nvPr>
        </p:nvSpPr>
        <p:spPr>
          <a:xfrm>
            <a:off x="1484311" y="1143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Cronograma</a:t>
            </a:r>
            <a:endParaRPr/>
          </a:p>
        </p:txBody>
      </p:sp>
      <p:pic>
        <p:nvPicPr>
          <p:cNvPr id="222" name="Google Shape;22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0050" y="1480174"/>
            <a:ext cx="9446400" cy="46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Comentario final :D</a:t>
            </a:r>
            <a:endParaRPr/>
          </a:p>
        </p:txBody>
      </p:sp>
      <p:sp>
        <p:nvSpPr>
          <p:cNvPr id="228" name="Google Shape;228;p11"/>
          <p:cNvSpPr txBox="1"/>
          <p:nvPr>
            <p:ph idx="1" type="body"/>
          </p:nvPr>
        </p:nvSpPr>
        <p:spPr>
          <a:xfrm>
            <a:off x="2228950" y="2438400"/>
            <a:ext cx="7785600" cy="18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64770" lvl="0" marL="285750" rtl="0" algn="l">
              <a:spcBef>
                <a:spcPts val="0"/>
              </a:spcBef>
              <a:spcAft>
                <a:spcPts val="0"/>
              </a:spcAft>
              <a:buSzPts val="3480"/>
              <a:buNone/>
            </a:pPr>
            <a:r>
              <a:rPr b="1" lang="es-ES" sz="1800"/>
              <a:t>Finwey busca convertirse en una herramienta accesible y confiable para combatir la falta de educación financiera en Chile y LATAM, ayudando a los usuarios a organizar sus gastos y mejorar su calidad de vida desde una primera versión simple, pero con visión de escalabilidad futura.</a:t>
            </a:r>
            <a:endParaRPr b="1" sz="1800"/>
          </a:p>
        </p:txBody>
      </p:sp>
      <p:pic>
        <p:nvPicPr>
          <p:cNvPr id="229" name="Google Shape;22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3100" y="3926387"/>
            <a:ext cx="2817300" cy="281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5390d0ad9_0_77"/>
          <p:cNvSpPr txBox="1"/>
          <p:nvPr>
            <p:ph type="title"/>
          </p:nvPr>
        </p:nvSpPr>
        <p:spPr>
          <a:xfrm>
            <a:off x="1484300" y="350475"/>
            <a:ext cx="10018800" cy="126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Descripción</a:t>
            </a:r>
            <a:endParaRPr/>
          </a:p>
        </p:txBody>
      </p:sp>
      <p:sp>
        <p:nvSpPr>
          <p:cNvPr id="149" name="Google Shape;149;g385390d0ad9_0_77"/>
          <p:cNvSpPr txBox="1"/>
          <p:nvPr>
            <p:ph idx="1" type="body"/>
          </p:nvPr>
        </p:nvSpPr>
        <p:spPr>
          <a:xfrm>
            <a:off x="1484300" y="1716950"/>
            <a:ext cx="10018800" cy="19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64770" lvl="0" marL="285750" rtl="0" algn="l">
              <a:spcBef>
                <a:spcPts val="1080"/>
              </a:spcBef>
              <a:spcAft>
                <a:spcPts val="0"/>
              </a:spcAft>
              <a:buClr>
                <a:srgbClr val="1287C3"/>
              </a:buClr>
              <a:buSzPts val="3480"/>
              <a:buNone/>
            </a:pPr>
            <a:r>
              <a:rPr lang="es-ES"/>
              <a:t>Finnwey es una aplicación móvil que permite a los usuarios registrar sus gastos, establecer presupuestos y recibir tips financieros dinámicos, ayudándolos a organizar su dinero y mejorar su educación financiera de manera práctica.</a:t>
            </a:r>
            <a:endParaRPr/>
          </a:p>
        </p:txBody>
      </p:sp>
      <p:pic>
        <p:nvPicPr>
          <p:cNvPr id="150" name="Google Shape;150;g385390d0ad9_0_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3000" y="3857950"/>
            <a:ext cx="2853875" cy="285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385390d0ad9_0_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1825" y="3876237"/>
            <a:ext cx="2817300" cy="281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"/>
          <p:cNvSpPr txBox="1"/>
          <p:nvPr>
            <p:ph type="title"/>
          </p:nvPr>
        </p:nvSpPr>
        <p:spPr>
          <a:xfrm>
            <a:off x="1234961" y="576725"/>
            <a:ext cx="10018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Problemática</a:t>
            </a:r>
            <a:endParaRPr/>
          </a:p>
        </p:txBody>
      </p:sp>
      <p:sp>
        <p:nvSpPr>
          <p:cNvPr id="157" name="Google Shape;157;p3"/>
          <p:cNvSpPr txBox="1"/>
          <p:nvPr>
            <p:ph idx="1" type="body"/>
          </p:nvPr>
        </p:nvSpPr>
        <p:spPr>
          <a:xfrm>
            <a:off x="1484306" y="2329325"/>
            <a:ext cx="38352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 lnSpcReduction="10000"/>
          </a:bodyPr>
          <a:lstStyle/>
          <a:p>
            <a:pPr indent="-236029" lvl="0" marL="285750" rtl="0" algn="l">
              <a:spcBef>
                <a:spcPts val="0"/>
              </a:spcBef>
              <a:spcAft>
                <a:spcPts val="0"/>
              </a:spcAft>
              <a:buSzPct val="145000"/>
              <a:buChar char="•"/>
            </a:pPr>
            <a:r>
              <a:rPr lang="es-ES"/>
              <a:t>En Chile, el 60% de la población no tiene un presupuesto mensual claro ni control de sus gastos.</a:t>
            </a:r>
            <a:endParaRPr/>
          </a:p>
          <a:p>
            <a:pPr indent="-236029" lvl="0" marL="285750" rtl="0" algn="l">
              <a:spcBef>
                <a:spcPts val="1080"/>
              </a:spcBef>
              <a:spcAft>
                <a:spcPts val="0"/>
              </a:spcAft>
              <a:buClr>
                <a:srgbClr val="1287C3"/>
              </a:buClr>
              <a:buSzPct val="145000"/>
              <a:buChar char="•"/>
            </a:pPr>
            <a:r>
              <a:rPr lang="es-ES"/>
              <a:t>Las personas se enfrentan a una falta de conocimiento sobre conceptos financieros como ahorro, inversión y planificación de gastos a largo plazo.</a:t>
            </a:r>
            <a:endParaRPr/>
          </a:p>
          <a:p>
            <a:pPr indent="-64770" lvl="0" marL="285750" rtl="0" algn="l">
              <a:spcBef>
                <a:spcPts val="1080"/>
              </a:spcBef>
              <a:spcAft>
                <a:spcPts val="0"/>
              </a:spcAft>
              <a:buClr>
                <a:srgbClr val="1287C3"/>
              </a:buClr>
              <a:buSzPct val="145000"/>
              <a:buNone/>
            </a:pPr>
            <a:r>
              <a:t/>
            </a:r>
            <a:endParaRPr/>
          </a:p>
        </p:txBody>
      </p:sp>
      <p:sp>
        <p:nvSpPr>
          <p:cNvPr id="158" name="Google Shape;158;p3"/>
          <p:cNvSpPr txBox="1"/>
          <p:nvPr>
            <p:ph idx="1" type="body"/>
          </p:nvPr>
        </p:nvSpPr>
        <p:spPr>
          <a:xfrm>
            <a:off x="6504225" y="2438400"/>
            <a:ext cx="41769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1850"/>
          </a:p>
          <a:p>
            <a:pPr indent="-346075" lvl="0" marL="457200" rtl="0" algn="l">
              <a:lnSpc>
                <a:spcPct val="90000"/>
              </a:lnSpc>
              <a:spcBef>
                <a:spcPts val="1080"/>
              </a:spcBef>
              <a:spcAft>
                <a:spcPts val="0"/>
              </a:spcAft>
              <a:buSzPts val="1850"/>
              <a:buChar char="•"/>
            </a:pPr>
            <a:r>
              <a:rPr lang="es-ES" sz="1850"/>
              <a:t>Endeudamiento descontrolado en jóvenes y adultos.</a:t>
            </a:r>
            <a:endParaRPr sz="1850"/>
          </a:p>
          <a:p>
            <a:pPr indent="0" lvl="0" marL="457200" rtl="0" algn="l">
              <a:lnSpc>
                <a:spcPct val="9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1850"/>
          </a:p>
          <a:p>
            <a:pPr indent="-346075" lvl="0" marL="457200" rtl="0" algn="l">
              <a:lnSpc>
                <a:spcPct val="90000"/>
              </a:lnSpc>
              <a:spcBef>
                <a:spcPts val="1080"/>
              </a:spcBef>
              <a:spcAft>
                <a:spcPts val="0"/>
              </a:spcAft>
              <a:buSzPts val="1850"/>
              <a:buChar char="•"/>
            </a:pPr>
            <a:r>
              <a:rPr lang="es-ES" sz="1850"/>
              <a:t>Usuarios no saben en qué gastan su dinero.</a:t>
            </a:r>
            <a:endParaRPr sz="1850"/>
          </a:p>
        </p:txBody>
      </p:sp>
      <p:sp>
        <p:nvSpPr>
          <p:cNvPr id="159" name="Google Shape;159;p3"/>
          <p:cNvSpPr/>
          <p:nvPr/>
        </p:nvSpPr>
        <p:spPr>
          <a:xfrm>
            <a:off x="5263125" y="3562325"/>
            <a:ext cx="1241100" cy="65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60" name="Google Shape;16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4481" y="4403150"/>
            <a:ext cx="2736392" cy="184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Solución</a:t>
            </a:r>
            <a:endParaRPr/>
          </a:p>
        </p:txBody>
      </p:sp>
      <p:sp>
        <p:nvSpPr>
          <p:cNvPr id="166" name="Google Shape;166;p4"/>
          <p:cNvSpPr txBox="1"/>
          <p:nvPr>
            <p:ph idx="1" type="body"/>
          </p:nvPr>
        </p:nvSpPr>
        <p:spPr>
          <a:xfrm>
            <a:off x="1459225" y="2673250"/>
            <a:ext cx="6486900" cy="331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/>
          </a:bodyPr>
          <a:lstStyle/>
          <a:p>
            <a:pPr indent="-357044" lvl="0" marL="457200" rtl="0" algn="l">
              <a:spcBef>
                <a:spcPts val="1080"/>
              </a:spcBef>
              <a:spcAft>
                <a:spcPts val="0"/>
              </a:spcAft>
              <a:buSzPct val="108750"/>
              <a:buChar char="•"/>
            </a:pPr>
            <a:r>
              <a:rPr lang="es-ES"/>
              <a:t>App sencilla y práctica para control de gastos básicos.</a:t>
            </a:r>
            <a:endParaRPr/>
          </a:p>
          <a:p>
            <a:pPr indent="0" lvl="0" marL="45720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7044" lvl="0" marL="457200" rtl="0" algn="l">
              <a:spcBef>
                <a:spcPts val="1080"/>
              </a:spcBef>
              <a:spcAft>
                <a:spcPts val="0"/>
              </a:spcAft>
              <a:buSzPct val="108750"/>
              <a:buChar char="•"/>
            </a:pPr>
            <a:r>
              <a:rPr lang="es-ES"/>
              <a:t>Reportes visuales claros para interpretar mejor los gastos.</a:t>
            </a:r>
            <a:endParaRPr/>
          </a:p>
          <a:p>
            <a:pPr indent="0" lvl="0" marL="45720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7044" lvl="0" marL="457200" rtl="0" algn="l">
              <a:spcBef>
                <a:spcPts val="1080"/>
              </a:spcBef>
              <a:spcAft>
                <a:spcPts val="0"/>
              </a:spcAft>
              <a:buSzPct val="108750"/>
              <a:buChar char="•"/>
            </a:pPr>
            <a:r>
              <a:rPr lang="es-ES"/>
              <a:t>Presupuestos y metas simples para fomentar el ahorro.</a:t>
            </a:r>
            <a:endParaRPr/>
          </a:p>
          <a:p>
            <a:pPr indent="0" lvl="0" marL="45720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7044" lvl="0" marL="457200" rtl="0" algn="l">
              <a:spcBef>
                <a:spcPts val="1080"/>
              </a:spcBef>
              <a:spcAft>
                <a:spcPts val="0"/>
              </a:spcAft>
              <a:buSzPct val="108750"/>
              <a:buChar char="•"/>
            </a:pPr>
            <a:r>
              <a:rPr lang="es-ES"/>
              <a:t>Tips financieros con IA adaptados al comportamiento del usuario.</a:t>
            </a:r>
            <a:endParaRPr/>
          </a:p>
        </p:txBody>
      </p:sp>
      <p:pic>
        <p:nvPicPr>
          <p:cNvPr id="167" name="Google Shape;16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300" y="2409024"/>
            <a:ext cx="3941074" cy="394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"/>
          <p:cNvSpPr txBox="1"/>
          <p:nvPr>
            <p:ph type="title"/>
          </p:nvPr>
        </p:nvSpPr>
        <p:spPr>
          <a:xfrm>
            <a:off x="1484300" y="505225"/>
            <a:ext cx="10018800" cy="12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Objetivo General</a:t>
            </a:r>
            <a:endParaRPr/>
          </a:p>
        </p:txBody>
      </p:sp>
      <p:pic>
        <p:nvPicPr>
          <p:cNvPr id="173" name="Google Shape;17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8300" y="1913800"/>
            <a:ext cx="2991775" cy="448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6550" y="2054699"/>
            <a:ext cx="2744540" cy="411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8025" y="2054699"/>
            <a:ext cx="2744540" cy="411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Objetivos </a:t>
            </a:r>
            <a:r>
              <a:rPr lang="es-ES"/>
              <a:t>específicos</a:t>
            </a:r>
            <a:endParaRPr/>
          </a:p>
        </p:txBody>
      </p:sp>
      <p:sp>
        <p:nvSpPr>
          <p:cNvPr id="181" name="Google Shape;181;p6"/>
          <p:cNvSpPr txBox="1"/>
          <p:nvPr>
            <p:ph idx="1" type="body"/>
          </p:nvPr>
        </p:nvSpPr>
        <p:spPr>
          <a:xfrm>
            <a:off x="1484304" y="2667000"/>
            <a:ext cx="55278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62500" lnSpcReduction="10000"/>
          </a:bodyPr>
          <a:lstStyle/>
          <a:p>
            <a:pPr indent="-81343" lvl="0" marL="285750" rtl="0" algn="l">
              <a:spcBef>
                <a:spcPts val="1044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es-ES"/>
              <a:t>Lograr que al menos un 70% de los usuarios registren sus gastos diarios durante el primer mes.</a:t>
            </a:r>
            <a:endParaRPr b="1"/>
          </a:p>
          <a:p>
            <a:pPr indent="-81343" lvl="0" marL="285750" rtl="0" algn="l">
              <a:spcBef>
                <a:spcPts val="1044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b="1"/>
          </a:p>
          <a:p>
            <a:pPr indent="-81343" lvl="0" marL="285750" rtl="0" algn="l">
              <a:spcBef>
                <a:spcPts val="1044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es-ES"/>
              <a:t>Disminuir la deuda total de los usuarios en un 10% respecto al mes anterior.</a:t>
            </a:r>
            <a:endParaRPr b="1"/>
          </a:p>
          <a:p>
            <a:pPr indent="-81343" lvl="0" marL="285750" rtl="0" algn="l">
              <a:spcBef>
                <a:spcPts val="1044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b="1"/>
          </a:p>
          <a:p>
            <a:pPr indent="-81343" lvl="0" marL="285750" rtl="0" algn="l">
              <a:spcBef>
                <a:spcPts val="1044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es-ES"/>
              <a:t>Permitir la configuración de presupuestos y metas básicas.</a:t>
            </a:r>
            <a:endParaRPr b="1"/>
          </a:p>
          <a:p>
            <a:pPr indent="-81343" lvl="0" marL="285750" rtl="0" algn="l">
              <a:spcBef>
                <a:spcPts val="1044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b="1"/>
          </a:p>
          <a:p>
            <a:pPr indent="-81343" lvl="0" marL="285750" rtl="0" algn="l">
              <a:spcBef>
                <a:spcPts val="1044"/>
              </a:spcBef>
              <a:spcAft>
                <a:spcPts val="0"/>
              </a:spcAft>
              <a:buClr>
                <a:srgbClr val="1287C3"/>
              </a:buClr>
              <a:buSzPct val="145000"/>
              <a:buNone/>
            </a:pPr>
            <a:r>
              <a:rPr b="1" lang="es-ES"/>
              <a:t>Entregar recomendaciones personalizadas con inteligencia artificial.</a:t>
            </a:r>
            <a:endParaRPr b="1"/>
          </a:p>
        </p:txBody>
      </p:sp>
      <p:pic>
        <p:nvPicPr>
          <p:cNvPr id="182" name="Google Shape;18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9579" y="2438399"/>
            <a:ext cx="4114801" cy="411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Alcances y limitaciones</a:t>
            </a:r>
            <a:endParaRPr/>
          </a:p>
        </p:txBody>
      </p:sp>
      <p:sp>
        <p:nvSpPr>
          <p:cNvPr id="188" name="Google Shape;188;p7"/>
          <p:cNvSpPr txBox="1"/>
          <p:nvPr>
            <p:ph idx="1" type="body"/>
          </p:nvPr>
        </p:nvSpPr>
        <p:spPr>
          <a:xfrm>
            <a:off x="1302500" y="2158125"/>
            <a:ext cx="3541800" cy="31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0000" lnSpcReduction="20000"/>
          </a:bodyPr>
          <a:lstStyle/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/>
              <a:t>Alcances (V1):</a:t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/>
              <a:t>Registro de gastos (manual y OCR)</a:t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/>
              <a:t>Reportes básicos </a:t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s-ES" sz="4400"/>
              <a:t>Tips financieros</a:t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7"/>
          <p:cNvSpPr txBox="1"/>
          <p:nvPr>
            <p:ph idx="1" type="body"/>
          </p:nvPr>
        </p:nvSpPr>
        <p:spPr>
          <a:xfrm>
            <a:off x="8161125" y="2158125"/>
            <a:ext cx="3728100" cy="28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0000" lnSpcReduction="20000"/>
          </a:bodyPr>
          <a:lstStyle/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/>
              <a:t>Limitaciones (V1)</a:t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/>
              <a:t>No incluye inversiones ni conexión con bancos.</a:t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/>
              <a:t>Tips de IA iniciales serán simples (evolutivo en futuras versiones).</a:t>
            </a:r>
            <a:endParaRPr sz="4400"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925" y="2158125"/>
            <a:ext cx="3118600" cy="311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Metodología</a:t>
            </a:r>
            <a:endParaRPr/>
          </a:p>
        </p:txBody>
      </p:sp>
      <p:pic>
        <p:nvPicPr>
          <p:cNvPr id="196" name="Google Shape;196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563" y="2308699"/>
            <a:ext cx="6172201" cy="411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85390d0ad9_0_29"/>
          <p:cNvSpPr txBox="1"/>
          <p:nvPr>
            <p:ph type="title"/>
          </p:nvPr>
        </p:nvSpPr>
        <p:spPr>
          <a:xfrm>
            <a:off x="1484311" y="114300"/>
            <a:ext cx="10018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Tecnología</a:t>
            </a:r>
            <a:endParaRPr/>
          </a:p>
        </p:txBody>
      </p:sp>
      <p:pic>
        <p:nvPicPr>
          <p:cNvPr descr="Should I Use Expo for React Native in 2025?" id="202" name="Google Shape;202;g385390d0ad9_0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4313" y="1703863"/>
            <a:ext cx="2318934" cy="1304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385390d0ad9_0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4275" y="3268775"/>
            <a:ext cx="2318950" cy="1304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385390d0ad9_0_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3175" y="4833675"/>
            <a:ext cx="2501176" cy="131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385390d0ad9_0_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97725" y="1679050"/>
            <a:ext cx="2422349" cy="1354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anding | Supabase" id="206" name="Google Shape;206;g385390d0ad9_0_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97725" y="3225275"/>
            <a:ext cx="2318950" cy="139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385390d0ad9_0_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167937" y="1699300"/>
            <a:ext cx="2335166" cy="1313537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385390d0ad9_0_29"/>
          <p:cNvSpPr txBox="1"/>
          <p:nvPr/>
        </p:nvSpPr>
        <p:spPr>
          <a:xfrm>
            <a:off x="3803225" y="2155975"/>
            <a:ext cx="130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App móvil.</a:t>
            </a:r>
            <a:endParaRPr/>
          </a:p>
        </p:txBody>
      </p:sp>
      <p:sp>
        <p:nvSpPr>
          <p:cNvPr id="209" name="Google Shape;209;g385390d0ad9_0_29"/>
          <p:cNvSpPr txBox="1"/>
          <p:nvPr/>
        </p:nvSpPr>
        <p:spPr>
          <a:xfrm>
            <a:off x="3803250" y="3720875"/>
            <a:ext cx="100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Estilos</a:t>
            </a:r>
            <a:endParaRPr/>
          </a:p>
        </p:txBody>
      </p:sp>
      <p:sp>
        <p:nvSpPr>
          <p:cNvPr id="210" name="Google Shape;210;g385390d0ad9_0_29"/>
          <p:cNvSpPr txBox="1"/>
          <p:nvPr/>
        </p:nvSpPr>
        <p:spPr>
          <a:xfrm>
            <a:off x="3529325" y="5161400"/>
            <a:ext cx="224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Manejo de estado.</a:t>
            </a:r>
            <a:endParaRPr/>
          </a:p>
        </p:txBody>
      </p:sp>
      <p:sp>
        <p:nvSpPr>
          <p:cNvPr id="211" name="Google Shape;211;g385390d0ad9_0_29"/>
          <p:cNvSpPr txBox="1"/>
          <p:nvPr/>
        </p:nvSpPr>
        <p:spPr>
          <a:xfrm>
            <a:off x="7620075" y="2155963"/>
            <a:ext cx="126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API REST.</a:t>
            </a:r>
            <a:endParaRPr/>
          </a:p>
        </p:txBody>
      </p:sp>
      <p:sp>
        <p:nvSpPr>
          <p:cNvPr id="212" name="Google Shape;212;g385390d0ad9_0_29"/>
          <p:cNvSpPr txBox="1"/>
          <p:nvPr/>
        </p:nvSpPr>
        <p:spPr>
          <a:xfrm>
            <a:off x="7516675" y="3585725"/>
            <a:ext cx="171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Base de datos, usuarios, archivos.</a:t>
            </a:r>
            <a:endParaRPr/>
          </a:p>
        </p:txBody>
      </p:sp>
      <p:sp>
        <p:nvSpPr>
          <p:cNvPr id="213" name="Google Shape;213;g385390d0ad9_0_29"/>
          <p:cNvSpPr txBox="1"/>
          <p:nvPr/>
        </p:nvSpPr>
        <p:spPr>
          <a:xfrm>
            <a:off x="8835513" y="30716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OCR de boletas. Tips financieros.</a:t>
            </a:r>
            <a:endParaRPr/>
          </a:p>
        </p:txBody>
      </p:sp>
      <p:sp>
        <p:nvSpPr>
          <p:cNvPr id="214" name="Google Shape;214;g385390d0ad9_0_29"/>
          <p:cNvSpPr txBox="1"/>
          <p:nvPr/>
        </p:nvSpPr>
        <p:spPr>
          <a:xfrm>
            <a:off x="2140500" y="1335225"/>
            <a:ext cx="100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Frontend </a:t>
            </a:r>
            <a:endParaRPr/>
          </a:p>
        </p:txBody>
      </p:sp>
      <p:sp>
        <p:nvSpPr>
          <p:cNvPr id="215" name="Google Shape;215;g385390d0ad9_0_29"/>
          <p:cNvSpPr txBox="1"/>
          <p:nvPr/>
        </p:nvSpPr>
        <p:spPr>
          <a:xfrm>
            <a:off x="5894600" y="1278850"/>
            <a:ext cx="92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Backend</a:t>
            </a:r>
            <a:endParaRPr/>
          </a:p>
        </p:txBody>
      </p:sp>
      <p:sp>
        <p:nvSpPr>
          <p:cNvPr id="216" name="Google Shape;216;g385390d0ad9_0_29"/>
          <p:cNvSpPr txBox="1"/>
          <p:nvPr/>
        </p:nvSpPr>
        <p:spPr>
          <a:xfrm>
            <a:off x="10142463" y="1335225"/>
            <a:ext cx="38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IA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llax">
  <a:themeElements>
    <a:clrScheme name="Parallax">
      <a:dk1>
        <a:srgbClr val="000000"/>
      </a:dk1>
      <a:lt1>
        <a:srgbClr val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2025-08-29T03:53:54Z</dcterms:created>
</cp:coreProperties>
</file>